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63" r:id="rId5"/>
    <p:sldId id="258" r:id="rId6"/>
    <p:sldId id="259" r:id="rId7"/>
    <p:sldId id="260" r:id="rId8"/>
    <p:sldId id="261" r:id="rId9"/>
    <p:sldId id="267" r:id="rId10"/>
    <p:sldId id="269" r:id="rId11"/>
    <p:sldId id="270" r:id="rId12"/>
    <p:sldId id="271" r:id="rId13"/>
    <p:sldId id="273" r:id="rId14"/>
    <p:sldId id="275" r:id="rId15"/>
    <p:sldId id="276" r:id="rId16"/>
    <p:sldId id="277" r:id="rId17"/>
    <p:sldId id="279" r:id="rId18"/>
    <p:sldId id="280" r:id="rId19"/>
    <p:sldId id="281" r:id="rId20"/>
    <p:sldId id="282" r:id="rId21"/>
    <p:sldId id="283" r:id="rId22"/>
    <p:sldId id="262" r:id="rId23"/>
  </p:sldIdLst>
  <p:sldSz cx="9144000" cy="5143500" type="screen16x9"/>
  <p:notesSz cx="6858000" cy="9144000"/>
  <p:embeddedFontLst>
    <p:embeddedFont>
      <p:font typeface="Dosis" pitchFamily="2" charset="0"/>
      <p:regular r:id="rId25"/>
      <p:bold r:id="rId26"/>
    </p:embeddedFont>
    <p:embeddedFont>
      <p:font typeface="Montserrat" panose="00000500000000000000" pitchFamily="2" charset="0"/>
      <p:regular r:id="rId27"/>
      <p:bold r:id="rId28"/>
      <p:italic r:id="rId29"/>
      <p:boldItalic r:id="rId30"/>
    </p:embeddedFont>
    <p:embeddedFont>
      <p:font typeface="Montserrat SemiBold" panose="00000700000000000000" pitchFamily="2" charset="0"/>
      <p:bold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122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1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5462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32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91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3985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59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30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141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31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11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78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31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23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50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4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97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484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51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87Labxf38DMKSGSsnOlnd6_Z-xauny6u#scrollTo=AQI5TqD_DHXV"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5X-XXxvoPVAkCvTna1mm2NACK3z-Har?usp=sharin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5X-XXxvoPVAkCvTna1mm2NACK3z-Har?usp=sharin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drive/folders/1-5X-XXxvoPVAkCvTna1mm2NACK3z-Har?usp=sharin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drive/folders/1-5X-XXxvoPVAkCvTna1mm2NACK3z-Har?usp=sharin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drive/folders/1-5X-XXxvoPVAkCvTna1mm2NACK3z-Har?usp=sharin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87Labxf38DMKSGSsnOlnd6_Z-xauny6u?usp=sharin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8" name="Google Shape;100;p25">
            <a:extLst>
              <a:ext uri="{FF2B5EF4-FFF2-40B4-BE49-F238E27FC236}">
                <a16:creationId xmlns:a16="http://schemas.microsoft.com/office/drawing/2014/main" id="{7D563191-3257-4855-8180-D630E33FFCAD}"/>
              </a:ext>
            </a:extLst>
          </p:cNvPr>
          <p:cNvSpPr txBox="1"/>
          <p:nvPr/>
        </p:nvSpPr>
        <p:spPr>
          <a:xfrm>
            <a:off x="6038820" y="1054325"/>
            <a:ext cx="2402400" cy="792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Dharma Setiawan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dharmasetiawan100@gmail.com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www.linkedin.com/in/dharma-setiawan</a:t>
            </a:r>
            <a:endParaRPr sz="1200" dirty="0">
              <a:latin typeface="Dosis"/>
              <a:ea typeface="Dosis"/>
              <a:cs typeface="Dosis"/>
              <a:sym typeface="Dosis"/>
            </a:endParaRPr>
          </a:p>
        </p:txBody>
      </p:sp>
      <p:pic>
        <p:nvPicPr>
          <p:cNvPr id="9" name="Google Shape;101;p25">
            <a:extLst>
              <a:ext uri="{FF2B5EF4-FFF2-40B4-BE49-F238E27FC236}">
                <a16:creationId xmlns:a16="http://schemas.microsoft.com/office/drawing/2014/main" id="{3E83C5B2-115A-4C6B-855B-AF50F103664E}"/>
              </a:ext>
            </a:extLst>
          </p:cNvPr>
          <p:cNvPicPr preferRelativeResize="0"/>
          <p:nvPr/>
        </p:nvPicPr>
        <p:blipFill>
          <a:blip r:embed="rId4"/>
          <a:srcRect t="16889" b="16889"/>
          <a:stretch/>
        </p:blipFill>
        <p:spPr>
          <a:xfrm>
            <a:off x="4744020" y="945325"/>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 name="Google Shape;102;p25">
            <a:extLst>
              <a:ext uri="{FF2B5EF4-FFF2-40B4-BE49-F238E27FC236}">
                <a16:creationId xmlns:a16="http://schemas.microsoft.com/office/drawing/2014/main" id="{B2D307D9-A432-49EE-8A0B-358094CECE73}"/>
              </a:ext>
            </a:extLst>
          </p:cNvPr>
          <p:cNvSpPr txBox="1">
            <a:spLocks noGrp="1"/>
          </p:cNvSpPr>
          <p:nvPr/>
        </p:nvSpPr>
        <p:spPr>
          <a:xfrm>
            <a:off x="4665300" y="245457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just" rtl="0">
              <a:lnSpc>
                <a:spcPct val="95000"/>
              </a:lnSpc>
              <a:spcBef>
                <a:spcPts val="0"/>
              </a:spcBef>
              <a:spcAft>
                <a:spcPts val="1200"/>
              </a:spcAft>
              <a:buSzPts val="1018"/>
              <a:buNone/>
            </a:pPr>
            <a:r>
              <a:rPr lang="en-US" dirty="0"/>
              <a:t>Dharma is a highly competent Financial Engineer professional with a proven track record in data, finance, and statistic.  He has strong technical skills as well as excellent interpersonal skills, enabling him to interact with a wide range of clients. He is eager to be challenged in order to grow and further improve analyzing, technical, and problem- solving skills. His greatest passion is in life is using my technical know-how to benefit other people and organizations.</a:t>
            </a: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lt1"/>
                </a:solidFill>
                <a:latin typeface="Roboto"/>
                <a:ea typeface="Roboto"/>
                <a:cs typeface="Roboto"/>
                <a:sym typeface="Roboto"/>
              </a:rPr>
              <a:t>Feature Encoding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OHE </a:t>
            </a:r>
            <a:r>
              <a:rPr lang="en-US" sz="1500" dirty="0" err="1">
                <a:solidFill>
                  <a:schemeClr val="dk1"/>
                </a:solidFill>
              </a:rPr>
              <a:t>dilakukan</a:t>
            </a:r>
            <a:r>
              <a:rPr lang="en-US" sz="1500" dirty="0">
                <a:solidFill>
                  <a:schemeClr val="dk1"/>
                </a:solidFill>
              </a:rPr>
              <a:t> pada feature </a:t>
            </a:r>
            <a:r>
              <a:rPr lang="en-US" sz="1500" dirty="0" err="1">
                <a:solidFill>
                  <a:schemeClr val="dk1"/>
                </a:solidFill>
              </a:rPr>
              <a:t>age_range</a:t>
            </a:r>
            <a:r>
              <a:rPr lang="en-US" sz="1500" dirty="0">
                <a:solidFill>
                  <a:schemeClr val="dk1"/>
                </a:solidFill>
              </a:rPr>
              <a:t>, </a:t>
            </a:r>
            <a:r>
              <a:rPr lang="en-US" sz="1500" dirty="0" err="1">
                <a:solidFill>
                  <a:schemeClr val="dk1"/>
                </a:solidFill>
              </a:rPr>
              <a:t>is_parents</a:t>
            </a:r>
            <a:r>
              <a:rPr lang="en-US" sz="1500" dirty="0">
                <a:solidFill>
                  <a:schemeClr val="dk1"/>
                </a:solidFill>
              </a:rPr>
              <a:t>, dan </a:t>
            </a:r>
            <a:r>
              <a:rPr lang="en-US" sz="1500" dirty="0" err="1">
                <a:solidFill>
                  <a:schemeClr val="dk1"/>
                </a:solidFill>
              </a:rPr>
              <a:t>Marital_status</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8" name="Picture 7">
            <a:extLst>
              <a:ext uri="{FF2B5EF4-FFF2-40B4-BE49-F238E27FC236}">
                <a16:creationId xmlns:a16="http://schemas.microsoft.com/office/drawing/2014/main" id="{54A6A300-833D-4FBB-84ED-3C161C0B9F84}"/>
              </a:ext>
            </a:extLst>
          </p:cNvPr>
          <p:cNvPicPr>
            <a:picLocks noChangeAspect="1"/>
          </p:cNvPicPr>
          <p:nvPr/>
        </p:nvPicPr>
        <p:blipFill rotWithShape="1">
          <a:blip r:embed="rId3"/>
          <a:srcRect l="2583" t="33778" r="56000" b="13481"/>
          <a:stretch/>
        </p:blipFill>
        <p:spPr>
          <a:xfrm>
            <a:off x="693420" y="1424940"/>
            <a:ext cx="3787140" cy="2712720"/>
          </a:xfrm>
          <a:prstGeom prst="rect">
            <a:avLst/>
          </a:prstGeom>
        </p:spPr>
      </p:pic>
      <p:pic>
        <p:nvPicPr>
          <p:cNvPr id="10" name="Picture 9">
            <a:extLst>
              <a:ext uri="{FF2B5EF4-FFF2-40B4-BE49-F238E27FC236}">
                <a16:creationId xmlns:a16="http://schemas.microsoft.com/office/drawing/2014/main" id="{678C4740-26A7-4348-BE5B-35A7C6D926E0}"/>
              </a:ext>
            </a:extLst>
          </p:cNvPr>
          <p:cNvPicPr>
            <a:picLocks noChangeAspect="1"/>
          </p:cNvPicPr>
          <p:nvPr/>
        </p:nvPicPr>
        <p:blipFill rotWithShape="1">
          <a:blip r:embed="rId4"/>
          <a:srcRect l="4500" t="29926" b="12330"/>
          <a:stretch/>
        </p:blipFill>
        <p:spPr>
          <a:xfrm>
            <a:off x="4393607" y="2028618"/>
            <a:ext cx="4525647" cy="1539240"/>
          </a:xfrm>
          <a:prstGeom prst="rect">
            <a:avLst/>
          </a:prstGeom>
        </p:spPr>
      </p:pic>
    </p:spTree>
    <p:extLst>
      <p:ext uri="{BB962C8B-B14F-4D97-AF65-F5344CB8AC3E}">
        <p14:creationId xmlns:p14="http://schemas.microsoft.com/office/powerpoint/2010/main" val="36053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lt1"/>
                </a:solidFill>
                <a:latin typeface="Roboto"/>
                <a:ea typeface="Roboto"/>
                <a:cs typeface="Roboto"/>
                <a:sym typeface="Roboto"/>
              </a:rPr>
              <a:t>Standardization</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E8F04D9B-45EF-4D94-8E36-B03BDDEE5D49}"/>
              </a:ext>
            </a:extLst>
          </p:cNvPr>
          <p:cNvPicPr>
            <a:picLocks noChangeAspect="1"/>
          </p:cNvPicPr>
          <p:nvPr/>
        </p:nvPicPr>
        <p:blipFill rotWithShape="1">
          <a:blip r:embed="rId3"/>
          <a:srcRect t="29186" b="7208"/>
          <a:stretch/>
        </p:blipFill>
        <p:spPr>
          <a:xfrm>
            <a:off x="674550" y="955387"/>
            <a:ext cx="7962900" cy="2848984"/>
          </a:xfrm>
          <a:prstGeom prst="rect">
            <a:avLst/>
          </a:prstGeom>
        </p:spPr>
      </p:pic>
    </p:spTree>
    <p:extLst>
      <p:ext uri="{BB962C8B-B14F-4D97-AF65-F5344CB8AC3E}">
        <p14:creationId xmlns:p14="http://schemas.microsoft.com/office/powerpoint/2010/main" val="594827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017308" y="834496"/>
            <a:ext cx="7743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100"/>
              <a:buNone/>
            </a:pPr>
            <a:r>
              <a:rPr lang="en-US" sz="3000" dirty="0">
                <a:solidFill>
                  <a:srgbClr val="45818E"/>
                </a:solidFill>
              </a:rPr>
              <a:t>Modelling</a:t>
            </a:r>
            <a:endParaRPr sz="3000" dirty="0">
              <a:solidFill>
                <a:srgbClr val="45818E"/>
              </a:solidFill>
            </a:endParaRPr>
          </a:p>
        </p:txBody>
      </p:sp>
      <p:sp>
        <p:nvSpPr>
          <p:cNvPr id="78" name="Google Shape;78;p17"/>
          <p:cNvSpPr txBox="1"/>
          <p:nvPr/>
        </p:nvSpPr>
        <p:spPr>
          <a:xfrm flipH="1">
            <a:off x="801874" y="1629950"/>
            <a:ext cx="7531803" cy="961771"/>
          </a:xfrm>
          <a:prstGeom prst="rect">
            <a:avLst/>
          </a:prstGeom>
          <a:noFill/>
          <a:ln>
            <a:noFill/>
          </a:ln>
        </p:spPr>
        <p:txBody>
          <a:bodyPr spcFirstLastPara="1" wrap="square" lIns="91425" tIns="91425" rIns="91425" bIns="91425" anchor="t" anchorCtr="0">
            <a:spAutoFit/>
          </a:bodyPr>
          <a:lstStyle/>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rPr>
              <a:t>Data Modelling K-Means</a:t>
            </a:r>
          </a:p>
          <a:p>
            <a:pPr marL="0" marR="0" lvl="0" indent="0" algn="l" defTabSz="914400" rtl="0" eaLnBrk="1" fontAlgn="auto" latinLnBrk="0" hangingPunct="1">
              <a:lnSpc>
                <a:spcPct val="100000"/>
              </a:lnSpc>
              <a:spcBef>
                <a:spcPts val="90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348558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Berdasarkan</a:t>
            </a:r>
            <a:r>
              <a:rPr lang="en-US" sz="1500" dirty="0">
                <a:solidFill>
                  <a:schemeClr val="dk1"/>
                </a:solidFill>
              </a:rPr>
              <a:t> elbow method, </a:t>
            </a:r>
            <a:r>
              <a:rPr lang="en-US" sz="1500" dirty="0" err="1">
                <a:solidFill>
                  <a:schemeClr val="dk1"/>
                </a:solidFill>
              </a:rPr>
              <a:t>jumlah</a:t>
            </a:r>
            <a:r>
              <a:rPr lang="en-US" sz="1500" dirty="0">
                <a:solidFill>
                  <a:schemeClr val="dk1"/>
                </a:solidFill>
              </a:rPr>
              <a:t> </a:t>
            </a:r>
            <a:r>
              <a:rPr lang="en-US" sz="1500" dirty="0" err="1">
                <a:solidFill>
                  <a:schemeClr val="dk1"/>
                </a:solidFill>
              </a:rPr>
              <a:t>pengelompokkan</a:t>
            </a:r>
            <a:r>
              <a:rPr lang="en-US" sz="1500" dirty="0">
                <a:solidFill>
                  <a:schemeClr val="dk1"/>
                </a:solidFill>
              </a:rPr>
              <a:t> </a:t>
            </a:r>
            <a:r>
              <a:rPr lang="en-US" sz="1500" dirty="0" err="1">
                <a:solidFill>
                  <a:schemeClr val="dk1"/>
                </a:solidFill>
              </a:rPr>
              <a:t>terbaik</a:t>
            </a:r>
            <a:r>
              <a:rPr lang="en-US" sz="1500" dirty="0">
                <a:solidFill>
                  <a:schemeClr val="dk1"/>
                </a:solidFill>
              </a:rPr>
              <a:t> </a:t>
            </a:r>
            <a:r>
              <a:rPr lang="en-US" sz="1500" dirty="0" err="1">
                <a:solidFill>
                  <a:schemeClr val="dk1"/>
                </a:solidFill>
              </a:rPr>
              <a:t>sebanyak</a:t>
            </a:r>
            <a:r>
              <a:rPr lang="en-US" sz="1500" dirty="0">
                <a:solidFill>
                  <a:schemeClr val="dk1"/>
                </a:solidFill>
              </a:rPr>
              <a:t> 4.</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2" name="Picture 2">
            <a:extLst>
              <a:ext uri="{FF2B5EF4-FFF2-40B4-BE49-F238E27FC236}">
                <a16:creationId xmlns:a16="http://schemas.microsoft.com/office/drawing/2014/main" id="{1405AEB0-24F1-43A3-B1A5-1A967B8A27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1273637"/>
            <a:ext cx="6957060" cy="34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78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err="1">
                <a:solidFill>
                  <a:schemeClr val="dk1"/>
                </a:solidFill>
              </a:rPr>
              <a:t>Berdasarkan</a:t>
            </a:r>
            <a:r>
              <a:rPr lang="en-US" sz="1500" dirty="0">
                <a:solidFill>
                  <a:schemeClr val="dk1"/>
                </a:solidFill>
              </a:rPr>
              <a:t> silhouette score, </a:t>
            </a:r>
            <a:r>
              <a:rPr lang="en-US" sz="1500" dirty="0" err="1">
                <a:solidFill>
                  <a:schemeClr val="dk1"/>
                </a:solidFill>
              </a:rPr>
              <a:t>jumlah</a:t>
            </a:r>
            <a:r>
              <a:rPr lang="en-US" sz="1500" dirty="0">
                <a:solidFill>
                  <a:schemeClr val="dk1"/>
                </a:solidFill>
              </a:rPr>
              <a:t> </a:t>
            </a:r>
            <a:r>
              <a:rPr lang="en-US" sz="1500" dirty="0" err="1">
                <a:solidFill>
                  <a:schemeClr val="dk1"/>
                </a:solidFill>
              </a:rPr>
              <a:t>pengelompokkan</a:t>
            </a:r>
            <a:r>
              <a:rPr lang="en-US" sz="1500" dirty="0">
                <a:solidFill>
                  <a:schemeClr val="dk1"/>
                </a:solidFill>
              </a:rPr>
              <a:t> </a:t>
            </a:r>
            <a:r>
              <a:rPr lang="en-US" sz="1500" dirty="0" err="1">
                <a:solidFill>
                  <a:schemeClr val="dk1"/>
                </a:solidFill>
              </a:rPr>
              <a:t>terbaik</a:t>
            </a:r>
            <a:r>
              <a:rPr lang="en-US" sz="1500" dirty="0">
                <a:solidFill>
                  <a:schemeClr val="dk1"/>
                </a:solidFill>
              </a:rPr>
              <a:t> </a:t>
            </a:r>
            <a:r>
              <a:rPr lang="en-US" sz="1500" dirty="0" err="1">
                <a:solidFill>
                  <a:schemeClr val="dk1"/>
                </a:solidFill>
              </a:rPr>
              <a:t>sebanyak</a:t>
            </a:r>
            <a:r>
              <a:rPr lang="en-US" sz="1500" dirty="0">
                <a:solidFill>
                  <a:schemeClr val="dk1"/>
                </a:solidFill>
              </a:rPr>
              <a:t> 4.</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2" name="Picture 2">
            <a:extLst>
              <a:ext uri="{FF2B5EF4-FFF2-40B4-BE49-F238E27FC236}">
                <a16:creationId xmlns:a16="http://schemas.microsoft.com/office/drawing/2014/main" id="{2C0ECCC4-1FAE-4F99-93CE-6857E6855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162050"/>
            <a:ext cx="749617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62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017308" y="834496"/>
            <a:ext cx="7743600" cy="841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100"/>
              <a:buNone/>
            </a:pPr>
            <a:r>
              <a:rPr lang="en-US" sz="3000" dirty="0" err="1">
                <a:solidFill>
                  <a:srgbClr val="45818E"/>
                </a:solidFill>
              </a:rPr>
              <a:t>Interpretasi</a:t>
            </a:r>
            <a:r>
              <a:rPr lang="en-US" sz="3000" dirty="0">
                <a:solidFill>
                  <a:srgbClr val="45818E"/>
                </a:solidFill>
              </a:rPr>
              <a:t> Model</a:t>
            </a:r>
            <a:endParaRPr sz="3000" dirty="0">
              <a:solidFill>
                <a:srgbClr val="45818E"/>
              </a:solidFill>
            </a:endParaRPr>
          </a:p>
        </p:txBody>
      </p:sp>
      <p:sp>
        <p:nvSpPr>
          <p:cNvPr id="78" name="Google Shape;78;p17"/>
          <p:cNvSpPr txBox="1"/>
          <p:nvPr/>
        </p:nvSpPr>
        <p:spPr>
          <a:xfrm flipH="1">
            <a:off x="801874" y="1629950"/>
            <a:ext cx="7531803" cy="1315715"/>
          </a:xfrm>
          <a:prstGeom prst="rect">
            <a:avLst/>
          </a:prstGeom>
          <a:noFill/>
          <a:ln>
            <a:noFill/>
          </a:ln>
        </p:spPr>
        <p:txBody>
          <a:bodyPr spcFirstLastPara="1" wrap="square" lIns="91425" tIns="91425" rIns="91425" bIns="91425" anchor="t" anchorCtr="0">
            <a:spAutoFit/>
          </a:bodyPr>
          <a:lstStyle/>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rPr>
              <a:t>Cluster Analysis</a:t>
            </a:r>
          </a:p>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lang="en-US" sz="2000" dirty="0">
                <a:solidFill>
                  <a:srgbClr val="212121"/>
                </a:solidFill>
                <a:latin typeface="Montserrat SemiBold"/>
                <a:ea typeface="Montserrat SemiBold"/>
                <a:cs typeface="Montserrat SemiBold"/>
                <a:sym typeface="Montserrat SemiBold"/>
              </a:rPr>
              <a:t>Recommendation &amp; Potential Impact</a:t>
            </a:r>
            <a:endPar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00000"/>
              </a:lnSpc>
              <a:spcBef>
                <a:spcPts val="90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317513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1026" name="Picture 2">
            <a:extLst>
              <a:ext uri="{FF2B5EF4-FFF2-40B4-BE49-F238E27FC236}">
                <a16:creationId xmlns:a16="http://schemas.microsoft.com/office/drawing/2014/main" id="{582FC8FD-D180-4F91-86E8-8122E9B02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256" y="1203115"/>
            <a:ext cx="6567488" cy="295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1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2050" name="Picture 2">
            <a:extLst>
              <a:ext uri="{FF2B5EF4-FFF2-40B4-BE49-F238E27FC236}">
                <a16:creationId xmlns:a16="http://schemas.microsoft.com/office/drawing/2014/main" id="{65FC9072-9DA3-41B5-83F1-201D7803C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46" y="1083089"/>
            <a:ext cx="4365308" cy="336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9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076" name="Picture 4">
            <a:extLst>
              <a:ext uri="{FF2B5EF4-FFF2-40B4-BE49-F238E27FC236}">
                <a16:creationId xmlns:a16="http://schemas.microsoft.com/office/drawing/2014/main" id="{9D3E8AE0-D419-440F-BE40-0375066D5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88" y="969546"/>
            <a:ext cx="4068212" cy="21470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F29C9CF-E372-437D-AC07-FED1AE74B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316" y="1024022"/>
            <a:ext cx="3977544" cy="2092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0AF71B7-D049-429C-851F-AEC04AE64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67" y="3224889"/>
            <a:ext cx="4040133" cy="15478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99A95050-247F-4349-87D8-E9490E424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5209" y="3186788"/>
            <a:ext cx="4139583" cy="158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417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104" name="Picture 8">
            <a:extLst>
              <a:ext uri="{FF2B5EF4-FFF2-40B4-BE49-F238E27FC236}">
                <a16:creationId xmlns:a16="http://schemas.microsoft.com/office/drawing/2014/main" id="{CE5389D8-2F2E-421B-ADB0-A8A03470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081089"/>
            <a:ext cx="4497603" cy="172307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CBA5A5D-8694-4073-A2AB-5BB141504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2951937"/>
            <a:ext cx="4828222" cy="18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44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
        <p:nvSpPr>
          <p:cNvPr id="4" name="Google Shape;115;p27">
            <a:extLst>
              <a:ext uri="{FF2B5EF4-FFF2-40B4-BE49-F238E27FC236}">
                <a16:creationId xmlns:a16="http://schemas.microsoft.com/office/drawing/2014/main" id="{9700237D-3C52-4B93-BEC2-369DD978A81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104" name="Picture 8">
            <a:extLst>
              <a:ext uri="{FF2B5EF4-FFF2-40B4-BE49-F238E27FC236}">
                <a16:creationId xmlns:a16="http://schemas.microsoft.com/office/drawing/2014/main" id="{CE5389D8-2F2E-421B-ADB0-A8A03470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081089"/>
            <a:ext cx="4497603" cy="172307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1CBA5A5D-8694-4073-A2AB-5BB141504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38" y="2951937"/>
            <a:ext cx="4828222" cy="182076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342864A-101F-4EF9-BCCF-E4CCC87BC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6959" y="1008837"/>
            <a:ext cx="3153339"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029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
        <p:nvSpPr>
          <p:cNvPr id="2" name="TextBox 1">
            <a:extLst>
              <a:ext uri="{FF2B5EF4-FFF2-40B4-BE49-F238E27FC236}">
                <a16:creationId xmlns:a16="http://schemas.microsoft.com/office/drawing/2014/main" id="{B7AAB6E3-E531-443C-948B-251A6461151A}"/>
              </a:ext>
            </a:extLst>
          </p:cNvPr>
          <p:cNvSpPr txBox="1"/>
          <p:nvPr/>
        </p:nvSpPr>
        <p:spPr>
          <a:xfrm>
            <a:off x="365760" y="815340"/>
            <a:ext cx="8519160" cy="3231654"/>
          </a:xfrm>
          <a:prstGeom prst="rect">
            <a:avLst/>
          </a:prstGeom>
          <a:noFill/>
        </p:spPr>
        <p:txBody>
          <a:bodyPr wrap="square" rtlCol="0">
            <a:spAutoFit/>
          </a:bodyPr>
          <a:lstStyle/>
          <a:p>
            <a:r>
              <a:rPr lang="en-ID" sz="1200" b="0" dirty="0">
                <a:solidFill>
                  <a:srgbClr val="000000"/>
                </a:solidFill>
                <a:effectLst/>
                <a:latin typeface="Times New Roman" panose="02020603050405020304" pitchFamily="18" charset="0"/>
                <a:cs typeface="Times New Roman" panose="02020603050405020304" pitchFamily="18" charset="0"/>
              </a:rPr>
              <a:t>Recommendation:</a:t>
            </a:r>
          </a:p>
          <a:p>
            <a:r>
              <a:rPr lang="en-ID" sz="1200" b="0" dirty="0">
                <a:solidFill>
                  <a:srgbClr val="0000FF"/>
                </a:solidFill>
                <a:effectLst/>
                <a:latin typeface="Times New Roman" panose="02020603050405020304" pitchFamily="18" charset="0"/>
                <a:cs typeface="Times New Roman" panose="02020603050405020304" pitchFamily="18" charset="0"/>
              </a:rPr>
              <a:t>1. </a:t>
            </a:r>
            <a:r>
              <a:rPr lang="en-ID" sz="1200" b="0" dirty="0" err="1">
                <a:solidFill>
                  <a:srgbClr val="000000"/>
                </a:solidFill>
                <a:effectLst/>
                <a:latin typeface="Times New Roman" panose="02020603050405020304" pitchFamily="18" charset="0"/>
                <a:cs typeface="Times New Roman" panose="02020603050405020304" pitchFamily="18" charset="0"/>
              </a:rPr>
              <a:t>Tetap</a:t>
            </a:r>
            <a:r>
              <a:rPr lang="en-ID" sz="1200" b="0" dirty="0">
                <a:solidFill>
                  <a:srgbClr val="000000"/>
                </a:solidFill>
                <a:effectLst/>
                <a:latin typeface="Times New Roman" panose="02020603050405020304" pitchFamily="18" charset="0"/>
                <a:cs typeface="Times New Roman" panose="02020603050405020304" pitchFamily="18" charset="0"/>
              </a:rPr>
              <a:t> monitor </a:t>
            </a:r>
            <a:r>
              <a:rPr lang="en-ID" sz="1200" b="0" dirty="0" err="1">
                <a:solidFill>
                  <a:srgbClr val="000000"/>
                </a:solidFill>
                <a:effectLst/>
                <a:latin typeface="Times New Roman" panose="02020603050405020304" pitchFamily="18" charset="0"/>
                <a:cs typeface="Times New Roman" panose="02020603050405020304" pitchFamily="18" charset="0"/>
              </a:rPr>
              <a:t>transaksi</a:t>
            </a:r>
            <a:r>
              <a:rPr lang="en-ID" sz="1200" b="0" dirty="0">
                <a:solidFill>
                  <a:srgbClr val="000000"/>
                </a:solidFill>
                <a:effectLst/>
                <a:latin typeface="Times New Roman" panose="02020603050405020304" pitchFamily="18" charset="0"/>
                <a:cs typeface="Times New Roman" panose="02020603050405020304" pitchFamily="18" charset="0"/>
              </a:rPr>
              <a:t> dan </a:t>
            </a:r>
            <a:r>
              <a:rPr lang="en-ID" sz="1200" b="0" dirty="0" err="1">
                <a:solidFill>
                  <a:srgbClr val="000000"/>
                </a:solidFill>
                <a:effectLst/>
                <a:latin typeface="Times New Roman" panose="02020603050405020304" pitchFamily="18" charset="0"/>
                <a:cs typeface="Times New Roman" panose="02020603050405020304" pitchFamily="18" charset="0"/>
              </a:rPr>
              <a:t>retensi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dari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High Spender, </a:t>
            </a:r>
            <a:r>
              <a:rPr lang="en-ID" sz="1200" b="0" dirty="0" err="1">
                <a:solidFill>
                  <a:srgbClr val="000000"/>
                </a:solidFill>
                <a:effectLst/>
                <a:latin typeface="Times New Roman" panose="02020603050405020304" pitchFamily="18" charset="0"/>
                <a:cs typeface="Times New Roman" panose="02020603050405020304" pitchFamily="18" charset="0"/>
              </a:rPr>
              <a:t>Fokus</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tingkatkan</a:t>
            </a:r>
            <a:r>
              <a:rPr lang="en-ID" sz="1200" b="0" dirty="0">
                <a:solidFill>
                  <a:srgbClr val="000000"/>
                </a:solidFill>
                <a:effectLst/>
                <a:latin typeface="Times New Roman" panose="02020603050405020304" pitchFamily="18" charset="0"/>
                <a:cs typeface="Times New Roman" panose="02020603050405020304" pitchFamily="18" charset="0"/>
              </a:rPr>
              <a:t> service agar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ini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tidak</a:t>
            </a:r>
            <a:r>
              <a:rPr lang="en-ID" sz="1200" b="0" dirty="0">
                <a:solidFill>
                  <a:srgbClr val="000000"/>
                </a:solidFill>
                <a:effectLst/>
                <a:latin typeface="Times New Roman" panose="02020603050405020304" pitchFamily="18" charset="0"/>
                <a:cs typeface="Times New Roman" panose="02020603050405020304" pitchFamily="18" charset="0"/>
              </a:rPr>
              <a:t> churn</a:t>
            </a:r>
          </a:p>
          <a:p>
            <a:r>
              <a:rPr lang="en-ID" sz="1200" b="0" dirty="0">
                <a:solidFill>
                  <a:srgbClr val="0000FF"/>
                </a:solidFill>
                <a:effectLst/>
                <a:latin typeface="Times New Roman" panose="02020603050405020304" pitchFamily="18" charset="0"/>
                <a:cs typeface="Times New Roman" panose="02020603050405020304" pitchFamily="18" charset="0"/>
              </a:rPr>
              <a:t>2. 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Mid Spender </a:t>
            </a:r>
            <a:r>
              <a:rPr lang="en-ID" sz="1200" b="0" dirty="0" err="1">
                <a:solidFill>
                  <a:srgbClr val="000000"/>
                </a:solidFill>
                <a:effectLst/>
                <a:latin typeface="Times New Roman" panose="02020603050405020304" pitchFamily="18" charset="0"/>
                <a:cs typeface="Times New Roman" panose="02020603050405020304" pitchFamily="18" charset="0"/>
              </a:rPr>
              <a:t>dapat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dilakukan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analisis</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lebih</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lanjut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bagaimana</a:t>
            </a:r>
            <a:r>
              <a:rPr lang="en-ID" sz="1200" b="0" dirty="0">
                <a:solidFill>
                  <a:srgbClr val="000000"/>
                </a:solidFill>
                <a:effectLst/>
                <a:latin typeface="Times New Roman" panose="02020603050405020304" pitchFamily="18" charset="0"/>
                <a:cs typeface="Times New Roman" panose="02020603050405020304" pitchFamily="18" charset="0"/>
              </a:rPr>
              <a:t> agar </a:t>
            </a:r>
            <a:r>
              <a:rPr lang="en-ID" sz="1200" b="0" dirty="0" err="1">
                <a:solidFill>
                  <a:srgbClr val="000000"/>
                </a:solidFill>
                <a:effectLst/>
                <a:latin typeface="Times New Roman" panose="02020603050405020304" pitchFamily="18" charset="0"/>
                <a:cs typeface="Times New Roman" panose="02020603050405020304" pitchFamily="18" charset="0"/>
              </a:rPr>
              <a:t>meningkatkan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transaksinya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dengan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memberikan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rekomendasi</a:t>
            </a:r>
            <a:r>
              <a:rPr lang="en-ID" sz="1200" b="0" dirty="0">
                <a:solidFill>
                  <a:srgbClr val="000000"/>
                </a:solidFill>
                <a:effectLst/>
                <a:latin typeface="Times New Roman" panose="02020603050405020304" pitchFamily="18" charset="0"/>
                <a:cs typeface="Times New Roman" panose="02020603050405020304" pitchFamily="18" charset="0"/>
              </a:rPr>
              <a:t> yang </a:t>
            </a:r>
            <a:r>
              <a:rPr lang="en-ID" sz="1200" b="0" dirty="0" err="1">
                <a:solidFill>
                  <a:srgbClr val="000000"/>
                </a:solidFill>
                <a:effectLst/>
                <a:latin typeface="Times New Roman" panose="02020603050405020304" pitchFamily="18" charset="0"/>
                <a:cs typeface="Times New Roman" panose="02020603050405020304" pitchFamily="18" charset="0"/>
              </a:rPr>
              <a:t>lebih</a:t>
            </a:r>
            <a:r>
              <a:rPr lang="en-ID" sz="1200" b="0" dirty="0">
                <a:solidFill>
                  <a:srgbClr val="000000"/>
                </a:solidFill>
                <a:effectLst/>
                <a:latin typeface="Times New Roman" panose="02020603050405020304" pitchFamily="18" charset="0"/>
                <a:cs typeface="Times New Roman" panose="02020603050405020304" pitchFamily="18" charset="0"/>
              </a:rPr>
              <a:t> personal, </a:t>
            </a:r>
            <a:r>
              <a:rPr lang="en-ID" sz="1200" b="0" dirty="0" err="1">
                <a:solidFill>
                  <a:srgbClr val="000000"/>
                </a:solidFill>
                <a:effectLst/>
                <a:latin typeface="Times New Roman" panose="02020603050405020304" pitchFamily="18" charset="0"/>
                <a:cs typeface="Times New Roman" panose="02020603050405020304" pitchFamily="18" charset="0"/>
              </a:rPr>
              <a:t>serta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analisis</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lebih</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dalam</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bagaimana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optimasi</a:t>
            </a:r>
            <a:r>
              <a:rPr lang="en-ID" sz="1200" b="0" dirty="0">
                <a:solidFill>
                  <a:srgbClr val="000000"/>
                </a:solidFill>
                <a:effectLst/>
                <a:latin typeface="Times New Roman" panose="02020603050405020304" pitchFamily="18" charset="0"/>
                <a:cs typeface="Times New Roman" panose="02020603050405020304" pitchFamily="18" charset="0"/>
              </a:rPr>
              <a:t> promo pada </a:t>
            </a:r>
            <a:r>
              <a:rPr lang="en-ID" sz="1200" b="0" dirty="0" err="1">
                <a:solidFill>
                  <a:srgbClr val="000000"/>
                </a:solidFill>
                <a:effectLst/>
                <a:latin typeface="Times New Roman" panose="02020603050405020304" pitchFamily="18" charset="0"/>
                <a:cs typeface="Times New Roman" panose="02020603050405020304" pitchFamily="18" charset="0"/>
              </a:rPr>
              <a:t>segmen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ini</a:t>
            </a:r>
            <a:r>
              <a:rPr lang="en-ID" sz="1200" b="0" dirty="0">
                <a:solidFill>
                  <a:srgbClr val="000000"/>
                </a:solidFill>
                <a:effectLst/>
                <a:latin typeface="Times New Roman" panose="02020603050405020304" pitchFamily="18" charset="0"/>
                <a:cs typeface="Times New Roman" panose="02020603050405020304" pitchFamily="18" charset="0"/>
              </a:rPr>
              <a:t> dan </a:t>
            </a:r>
            <a:r>
              <a:rPr lang="en-ID" sz="1200" b="0" dirty="0" err="1">
                <a:solidFill>
                  <a:srgbClr val="000000"/>
                </a:solidFill>
                <a:effectLst/>
                <a:latin typeface="Times New Roman" panose="02020603050405020304" pitchFamily="18" charset="0"/>
                <a:cs typeface="Times New Roman" panose="02020603050405020304" pitchFamily="18" charset="0"/>
              </a:rPr>
              <a:t>tetap</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berbelanja</a:t>
            </a:r>
            <a:r>
              <a:rPr lang="en-ID" sz="1200" b="0" dirty="0">
                <a:solidFill>
                  <a:srgbClr val="000000"/>
                </a:solidFill>
                <a:effectLst/>
                <a:latin typeface="Times New Roman" panose="02020603050405020304" pitchFamily="18" charset="0"/>
                <a:cs typeface="Times New Roman" panose="02020603050405020304" pitchFamily="18" charset="0"/>
              </a:rPr>
              <a:t> di platform </a:t>
            </a:r>
            <a:r>
              <a:rPr lang="en-ID" sz="1200" b="0" dirty="0" err="1">
                <a:solidFill>
                  <a:srgbClr val="000000"/>
                </a:solidFill>
                <a:effectLst/>
                <a:latin typeface="Times New Roman" panose="02020603050405020304" pitchFamily="18" charset="0"/>
                <a:cs typeface="Times New Roman" panose="02020603050405020304" pitchFamily="18" charset="0"/>
              </a:rPr>
              <a:t>kita</a:t>
            </a:r>
            <a:endParaRPr lang="en-ID" sz="1200" b="0" dirty="0">
              <a:solidFill>
                <a:srgbClr val="000000"/>
              </a:solidFill>
              <a:effectLst/>
              <a:latin typeface="Times New Roman" panose="02020603050405020304" pitchFamily="18" charset="0"/>
              <a:cs typeface="Times New Roman" panose="02020603050405020304" pitchFamily="18" charset="0"/>
            </a:endParaRPr>
          </a:p>
          <a:p>
            <a:r>
              <a:rPr lang="en-ID" sz="1200" b="0" dirty="0">
                <a:solidFill>
                  <a:srgbClr val="0000FF"/>
                </a:solidFill>
                <a:effectLst/>
                <a:latin typeface="Times New Roman" panose="02020603050405020304" pitchFamily="18" charset="0"/>
                <a:cs typeface="Times New Roman" panose="02020603050405020304" pitchFamily="18" charset="0"/>
              </a:rPr>
              <a:t>3. 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Low Spender dan Risk to Churn, juga </a:t>
            </a:r>
            <a:r>
              <a:rPr lang="en-ID" sz="1200" b="0" dirty="0" err="1">
                <a:solidFill>
                  <a:srgbClr val="000000"/>
                </a:solidFill>
                <a:effectLst/>
                <a:latin typeface="Times New Roman" panose="02020603050405020304" pitchFamily="18" charset="0"/>
                <a:cs typeface="Times New Roman" panose="02020603050405020304" pitchFamily="18" charset="0"/>
              </a:rPr>
              <a:t>dapat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dilakukan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analisis</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lebih</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lanjut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bagaimana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meningkatkan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rasio</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konversi</a:t>
            </a:r>
            <a:r>
              <a:rPr lang="en-ID" sz="1200" b="0" dirty="0">
                <a:solidFill>
                  <a:srgbClr val="000000"/>
                </a:solidFill>
                <a:effectLst/>
                <a:latin typeface="Times New Roman" panose="02020603050405020304" pitchFamily="18" charset="0"/>
                <a:cs typeface="Times New Roman" panose="02020603050405020304" pitchFamily="18" charset="0"/>
              </a:rPr>
              <a:t> visit to transaction, </a:t>
            </a:r>
            <a:r>
              <a:rPr lang="en-ID" sz="1200" b="0" dirty="0" err="1">
                <a:solidFill>
                  <a:srgbClr val="000000"/>
                </a:solidFill>
                <a:effectLst/>
                <a:latin typeface="Times New Roman" panose="02020603050405020304" pitchFamily="18" charset="0"/>
                <a:cs typeface="Times New Roman" panose="02020603050405020304" pitchFamily="18" charset="0"/>
              </a:rPr>
              <a:t>Mereka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mempunyai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jumlah</a:t>
            </a:r>
            <a:r>
              <a:rPr lang="en-ID" sz="1200" b="0" dirty="0">
                <a:solidFill>
                  <a:srgbClr val="000000"/>
                </a:solidFill>
                <a:effectLst/>
                <a:latin typeface="Times New Roman" panose="02020603050405020304" pitchFamily="18" charset="0"/>
                <a:cs typeface="Times New Roman" panose="02020603050405020304" pitchFamily="18" charset="0"/>
              </a:rPr>
              <a:t> visit yang </a:t>
            </a:r>
            <a:r>
              <a:rPr lang="en-ID" sz="1200" b="0" dirty="0" err="1">
                <a:solidFill>
                  <a:srgbClr val="000000"/>
                </a:solidFill>
                <a:effectLst/>
                <a:latin typeface="Times New Roman" panose="02020603050405020304" pitchFamily="18" charset="0"/>
                <a:cs typeface="Times New Roman" panose="02020603050405020304" pitchFamily="18" charset="0"/>
              </a:rPr>
              <a:t>cukup</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tinggi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tapi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tidak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melakukan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transaksi</a:t>
            </a:r>
            <a:r>
              <a:rPr lang="en-ID" sz="1200" b="0" dirty="0">
                <a:solidFill>
                  <a:srgbClr val="000000"/>
                </a:solidFill>
                <a:effectLst/>
                <a:latin typeface="Times New Roman" panose="02020603050405020304" pitchFamily="18" charset="0"/>
                <a:cs typeface="Times New Roman" panose="02020603050405020304" pitchFamily="18" charset="0"/>
              </a:rPr>
              <a:t>. Hal </a:t>
            </a:r>
            <a:r>
              <a:rPr lang="en-ID" sz="1200" b="0" dirty="0" err="1">
                <a:solidFill>
                  <a:srgbClr val="000000"/>
                </a:solidFill>
                <a:effectLst/>
                <a:latin typeface="Times New Roman" panose="02020603050405020304" pitchFamily="18" charset="0"/>
                <a:cs typeface="Times New Roman" panose="02020603050405020304" pitchFamily="18" charset="0"/>
              </a:rPr>
              <a:t>ini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dapat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disebabkan</a:t>
            </a:r>
            <a:r>
              <a:rPr lang="en-ID" sz="1200" b="0" dirty="0">
                <a:solidFill>
                  <a:srgbClr val="000000"/>
                </a:solidFill>
                <a:effectLst/>
                <a:latin typeface="Times New Roman" panose="02020603050405020304" pitchFamily="18" charset="0"/>
                <a:cs typeface="Times New Roman" panose="02020603050405020304" pitchFamily="18" charset="0"/>
              </a:rPr>
              <a:t> oleh </a:t>
            </a:r>
            <a:r>
              <a:rPr lang="en-ID" sz="1200" b="0" dirty="0" err="1">
                <a:solidFill>
                  <a:srgbClr val="000000"/>
                </a:solidFill>
                <a:effectLst/>
                <a:latin typeface="Times New Roman" panose="02020603050405020304" pitchFamily="18" charset="0"/>
                <a:cs typeface="Times New Roman" panose="02020603050405020304" pitchFamily="18" charset="0"/>
              </a:rPr>
              <a:t>produk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ataupun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harga</a:t>
            </a:r>
            <a:r>
              <a:rPr lang="en-ID" sz="1200" b="0" dirty="0">
                <a:solidFill>
                  <a:srgbClr val="000000"/>
                </a:solidFill>
                <a:effectLst/>
                <a:latin typeface="Times New Roman" panose="02020603050405020304" pitchFamily="18" charset="0"/>
                <a:cs typeface="Times New Roman" panose="02020603050405020304" pitchFamily="18" charset="0"/>
              </a:rPr>
              <a:t> yang </a:t>
            </a:r>
            <a:r>
              <a:rPr lang="en-ID" sz="1200" b="0" dirty="0" err="1">
                <a:solidFill>
                  <a:srgbClr val="000000"/>
                </a:solidFill>
                <a:effectLst/>
                <a:latin typeface="Times New Roman" panose="02020603050405020304" pitchFamily="18" charset="0"/>
                <a:cs typeface="Times New Roman" panose="02020603050405020304" pitchFamily="18" charset="0"/>
              </a:rPr>
              <a:t>tidak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cocok</a:t>
            </a:r>
            <a:r>
              <a:rPr lang="en-ID" sz="1200" b="0" dirty="0">
                <a:solidFill>
                  <a:srgbClr val="000000"/>
                </a:solidFill>
                <a:effectLst/>
                <a:latin typeface="Times New Roman" panose="02020603050405020304" pitchFamily="18" charset="0"/>
                <a:cs typeface="Times New Roman" panose="02020603050405020304" pitchFamily="18" charset="0"/>
              </a:rPr>
              <a:t>.</a:t>
            </a:r>
          </a:p>
          <a:p>
            <a:br>
              <a:rPr lang="en-ID" sz="1200" b="0" dirty="0">
                <a:solidFill>
                  <a:srgbClr val="000000"/>
                </a:solidFill>
                <a:effectLst/>
                <a:latin typeface="Times New Roman" panose="02020603050405020304" pitchFamily="18" charset="0"/>
                <a:cs typeface="Times New Roman" panose="02020603050405020304" pitchFamily="18" charset="0"/>
              </a:rPr>
            </a:br>
            <a:r>
              <a:rPr lang="en-ID" sz="1200" b="0" dirty="0">
                <a:solidFill>
                  <a:srgbClr val="000000"/>
                </a:solidFill>
                <a:effectLst/>
                <a:latin typeface="Times New Roman" panose="02020603050405020304" pitchFamily="18" charset="0"/>
                <a:cs typeface="Times New Roman" panose="02020603050405020304" pitchFamily="18" charset="0"/>
              </a:rPr>
              <a:t>Potential Impact:</a:t>
            </a:r>
          </a:p>
          <a:p>
            <a:r>
              <a:rPr lang="en-ID" sz="1200" b="0" dirty="0">
                <a:solidFill>
                  <a:srgbClr val="0000FF"/>
                </a:solidFill>
                <a:effectLst/>
                <a:latin typeface="Times New Roman" panose="02020603050405020304" pitchFamily="18" charset="0"/>
                <a:cs typeface="Times New Roman" panose="02020603050405020304" pitchFamily="18" charset="0"/>
              </a:rPr>
              <a:t>- </a:t>
            </a:r>
            <a:r>
              <a:rPr lang="en-ID" sz="1200" b="0" dirty="0">
                <a:solidFill>
                  <a:srgbClr val="000000"/>
                </a:solidFill>
                <a:effectLst/>
                <a:latin typeface="Times New Roman" panose="02020603050405020304" pitchFamily="18" charset="0"/>
                <a:cs typeface="Times New Roman" panose="02020603050405020304" pitchFamily="18" charset="0"/>
              </a:rPr>
              <a:t>Jika </a:t>
            </a:r>
            <a:r>
              <a:rPr lang="en-ID" sz="1200" b="0" dirty="0" err="1">
                <a:solidFill>
                  <a:srgbClr val="000000"/>
                </a:solidFill>
                <a:effectLst/>
                <a:latin typeface="Times New Roman" panose="02020603050405020304" pitchFamily="18" charset="0"/>
                <a:cs typeface="Times New Roman" panose="02020603050405020304" pitchFamily="18" charset="0"/>
              </a:rPr>
              <a:t>kita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fokus</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terus</a:t>
            </a:r>
            <a:r>
              <a:rPr lang="en-ID" sz="1200" b="0" dirty="0">
                <a:solidFill>
                  <a:srgbClr val="000000"/>
                </a:solidFill>
                <a:effectLst/>
                <a:latin typeface="Times New Roman" panose="02020603050405020304" pitchFamily="18" charset="0"/>
                <a:cs typeface="Times New Roman" panose="02020603050405020304" pitchFamily="18" charset="0"/>
              </a:rPr>
              <a:t> monitor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High Spender, </a:t>
            </a:r>
            <a:r>
              <a:rPr lang="en-ID" sz="1200" b="0" dirty="0" err="1">
                <a:solidFill>
                  <a:srgbClr val="000000"/>
                </a:solidFill>
                <a:effectLst/>
                <a:latin typeface="Times New Roman" panose="02020603050405020304" pitchFamily="18" charset="0"/>
                <a:cs typeface="Times New Roman" panose="02020603050405020304" pitchFamily="18" charset="0"/>
              </a:rPr>
              <a:t>kita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tetap</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mendapatkan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potensial</a:t>
            </a:r>
            <a:r>
              <a:rPr lang="en-ID" sz="1200" b="0" dirty="0">
                <a:solidFill>
                  <a:srgbClr val="000000"/>
                </a:solidFill>
                <a:effectLst/>
                <a:latin typeface="Times New Roman" panose="02020603050405020304" pitchFamily="18" charset="0"/>
                <a:cs typeface="Times New Roman" panose="02020603050405020304" pitchFamily="18" charset="0"/>
              </a:rPr>
              <a:t> GMV </a:t>
            </a:r>
            <a:r>
              <a:rPr lang="en-ID" sz="1200" b="0" dirty="0" err="1">
                <a:solidFill>
                  <a:srgbClr val="000000"/>
                </a:solidFill>
                <a:effectLst/>
                <a:latin typeface="Times New Roman" panose="02020603050405020304" pitchFamily="18" charset="0"/>
                <a:cs typeface="Times New Roman" panose="02020603050405020304" pitchFamily="18" charset="0"/>
              </a:rPr>
              <a:t>sebesar</a:t>
            </a:r>
            <a:r>
              <a:rPr lang="en-ID" sz="1200" b="0" dirty="0">
                <a:solidFill>
                  <a:srgbClr val="000000"/>
                </a:solidFill>
                <a:effectLst/>
                <a:latin typeface="Times New Roman" panose="02020603050405020304" pitchFamily="18" charset="0"/>
                <a:cs typeface="Times New Roman" panose="02020603050405020304" pitchFamily="18" charset="0"/>
              </a:rPr>
              <a:t> IDR 554 Juta, </a:t>
            </a:r>
            <a:r>
              <a:rPr lang="en-ID" sz="1200" b="0" dirty="0" err="1">
                <a:solidFill>
                  <a:srgbClr val="000000"/>
                </a:solidFill>
                <a:effectLst/>
                <a:latin typeface="Times New Roman" panose="02020603050405020304" pitchFamily="18" charset="0"/>
                <a:cs typeface="Times New Roman" panose="02020603050405020304" pitchFamily="18" charset="0"/>
              </a:rPr>
              <a:t>sedangkan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kelompok</a:t>
            </a:r>
            <a:r>
              <a:rPr lang="en-ID" sz="1200" b="0" dirty="0">
                <a:solidFill>
                  <a:srgbClr val="000000"/>
                </a:solidFill>
                <a:effectLst/>
                <a:latin typeface="Times New Roman" panose="02020603050405020304" pitchFamily="18" charset="0"/>
                <a:cs typeface="Times New Roman" panose="02020603050405020304" pitchFamily="18" charset="0"/>
              </a:rPr>
              <a:t> Mid Spender </a:t>
            </a:r>
            <a:r>
              <a:rPr lang="en-ID" sz="1200" b="0" dirty="0" err="1">
                <a:solidFill>
                  <a:srgbClr val="000000"/>
                </a:solidFill>
                <a:effectLst/>
                <a:latin typeface="Times New Roman" panose="02020603050405020304" pitchFamily="18" charset="0"/>
                <a:cs typeface="Times New Roman" panose="02020603050405020304" pitchFamily="18" charset="0"/>
              </a:rPr>
              <a:t>sebesar</a:t>
            </a:r>
            <a:r>
              <a:rPr lang="en-ID" sz="1200" b="0" dirty="0">
                <a:solidFill>
                  <a:srgbClr val="000000"/>
                </a:solidFill>
                <a:effectLst/>
                <a:latin typeface="Times New Roman" panose="02020603050405020304" pitchFamily="18" charset="0"/>
                <a:cs typeface="Times New Roman" panose="02020603050405020304" pitchFamily="18" charset="0"/>
              </a:rPr>
              <a:t> IDR 64 Juta</a:t>
            </a:r>
          </a:p>
          <a:p>
            <a:r>
              <a:rPr lang="en-ID" sz="1200" b="0" dirty="0">
                <a:solidFill>
                  <a:srgbClr val="0000FF"/>
                </a:solidFill>
                <a:effectLst/>
                <a:latin typeface="Times New Roman" panose="02020603050405020304" pitchFamily="18" charset="0"/>
                <a:cs typeface="Times New Roman" panose="02020603050405020304" pitchFamily="18" charset="0"/>
              </a:rPr>
              <a:t>- </a:t>
            </a:r>
            <a:r>
              <a:rPr lang="en-ID" sz="1200" b="0" dirty="0">
                <a:solidFill>
                  <a:srgbClr val="000000"/>
                </a:solidFill>
                <a:effectLst/>
                <a:latin typeface="Times New Roman" panose="02020603050405020304" pitchFamily="18" charset="0"/>
                <a:cs typeface="Times New Roman" panose="02020603050405020304" pitchFamily="18" charset="0"/>
              </a:rPr>
              <a:t>Jika </a:t>
            </a:r>
            <a:r>
              <a:rPr lang="en-ID" sz="1200" b="0" dirty="0" err="1">
                <a:solidFill>
                  <a:srgbClr val="000000"/>
                </a:solidFill>
                <a:effectLst/>
                <a:latin typeface="Times New Roman" panose="02020603050405020304" pitchFamily="18" charset="0"/>
                <a:cs typeface="Times New Roman" panose="02020603050405020304" pitchFamily="18" charset="0"/>
              </a:rPr>
              <a:t>kita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dapat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optimasi</a:t>
            </a:r>
            <a:r>
              <a:rPr lang="en-ID" sz="1200" b="0" dirty="0">
                <a:solidFill>
                  <a:srgbClr val="000000"/>
                </a:solidFill>
                <a:effectLst/>
                <a:latin typeface="Times New Roman" panose="02020603050405020304" pitchFamily="18" charset="0"/>
                <a:cs typeface="Times New Roman" panose="02020603050405020304" pitchFamily="18" charset="0"/>
              </a:rPr>
              <a:t> promo yang di spend </a:t>
            </a:r>
            <a:r>
              <a:rPr lang="en-ID" sz="1200" b="0" dirty="0" err="1">
                <a:solidFill>
                  <a:srgbClr val="000000"/>
                </a:solidFill>
                <a:effectLst/>
                <a:latin typeface="Times New Roman" panose="02020603050405020304" pitchFamily="18" charset="0"/>
                <a:cs typeface="Times New Roman" panose="02020603050405020304" pitchFamily="18" charset="0"/>
              </a:rPr>
              <a:t>untuk</a:t>
            </a:r>
            <a:r>
              <a:rPr lang="en-ID" sz="1200" b="0" dirty="0">
                <a:solidFill>
                  <a:srgbClr val="000000"/>
                </a:solidFill>
                <a:effectLst/>
                <a:latin typeface="Times New Roman" panose="02020603050405020304" pitchFamily="18" charset="0"/>
                <a:cs typeface="Times New Roman" panose="02020603050405020304" pitchFamily="18" charset="0"/>
              </a:rPr>
              <a:t> Mid Spender (</a:t>
            </a:r>
            <a:r>
              <a:rPr lang="en-ID" sz="1200" b="0" dirty="0" err="1">
                <a:solidFill>
                  <a:srgbClr val="000000"/>
                </a:solidFill>
                <a:effectLst/>
                <a:latin typeface="Times New Roman" panose="02020603050405020304" pitchFamily="18" charset="0"/>
                <a:cs typeface="Times New Roman" panose="02020603050405020304" pitchFamily="18" charset="0"/>
              </a:rPr>
              <a:t>dengan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asumsi</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reduksi</a:t>
            </a:r>
            <a:r>
              <a:rPr lang="en-ID" sz="1200" b="0" dirty="0">
                <a:solidFill>
                  <a:srgbClr val="000000"/>
                </a:solidFill>
                <a:effectLst/>
                <a:latin typeface="Times New Roman" panose="02020603050405020304" pitchFamily="18" charset="0"/>
                <a:cs typeface="Times New Roman" panose="02020603050405020304" pitchFamily="18" charset="0"/>
              </a:rPr>
              <a:t> 50%)m </a:t>
            </a:r>
            <a:r>
              <a:rPr lang="en-ID" sz="1200" b="0" dirty="0" err="1">
                <a:solidFill>
                  <a:srgbClr val="000000"/>
                </a:solidFill>
                <a:effectLst/>
                <a:latin typeface="Times New Roman" panose="02020603050405020304" pitchFamily="18" charset="0"/>
                <a:cs typeface="Times New Roman" panose="02020603050405020304" pitchFamily="18" charset="0"/>
              </a:rPr>
              <a:t>kita</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dapat</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melakukan</a:t>
            </a:r>
            <a:r>
              <a:rPr lang="en-ID" sz="1200" b="0" dirty="0">
                <a:solidFill>
                  <a:srgbClr val="000000"/>
                </a:solidFill>
                <a:effectLst/>
                <a:latin typeface="Times New Roman" panose="02020603050405020304" pitchFamily="18" charset="0"/>
                <a:cs typeface="Times New Roman" panose="02020603050405020304" pitchFamily="18" charset="0"/>
              </a:rPr>
              <a:t> </a:t>
            </a:r>
            <a:r>
              <a:rPr lang="en-ID" sz="1200" b="0" dirty="0" err="1">
                <a:solidFill>
                  <a:srgbClr val="000000"/>
                </a:solidFill>
                <a:effectLst/>
                <a:latin typeface="Times New Roman" panose="02020603050405020304" pitchFamily="18" charset="0"/>
                <a:cs typeface="Times New Roman" panose="02020603050405020304" pitchFamily="18" charset="0"/>
              </a:rPr>
              <a:t>reduksi</a:t>
            </a:r>
            <a:r>
              <a:rPr lang="en-ID" sz="1200" b="0" dirty="0">
                <a:solidFill>
                  <a:srgbClr val="000000"/>
                </a:solidFill>
                <a:effectLst/>
                <a:latin typeface="Times New Roman" panose="02020603050405020304" pitchFamily="18" charset="0"/>
                <a:cs typeface="Times New Roman" panose="02020603050405020304" pitchFamily="18" charset="0"/>
              </a:rPr>
              <a:t> cost </a:t>
            </a:r>
            <a:r>
              <a:rPr lang="en-ID" sz="1200" b="0" dirty="0" err="1">
                <a:solidFill>
                  <a:srgbClr val="000000"/>
                </a:solidFill>
                <a:effectLst/>
                <a:latin typeface="Times New Roman" panose="02020603050405020304" pitchFamily="18" charset="0"/>
                <a:cs typeface="Times New Roman" panose="02020603050405020304" pitchFamily="18" charset="0"/>
              </a:rPr>
              <a:t>seevsar</a:t>
            </a:r>
            <a:r>
              <a:rPr lang="en-ID" sz="1200" b="0" dirty="0">
                <a:solidFill>
                  <a:srgbClr val="000000"/>
                </a:solidFill>
                <a:effectLst/>
                <a:latin typeface="Times New Roman" panose="02020603050405020304" pitchFamily="18" charset="0"/>
                <a:cs typeface="Times New Roman" panose="02020603050405020304" pitchFamily="18" charset="0"/>
              </a:rPr>
              <a:t> IDR 83 Juta</a:t>
            </a:r>
          </a:p>
        </p:txBody>
      </p:sp>
    </p:spTree>
    <p:extLst>
      <p:ext uri="{BB962C8B-B14F-4D97-AF65-F5344CB8AC3E}">
        <p14:creationId xmlns:p14="http://schemas.microsoft.com/office/powerpoint/2010/main" val="1291570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850" y="1942909"/>
            <a:ext cx="3736800" cy="5190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3180" dirty="0">
                <a:latin typeface="Dosis"/>
                <a:ea typeface="Dosis"/>
                <a:cs typeface="Dosis"/>
                <a:sym typeface="Dosis"/>
              </a:rPr>
              <a:t>Table of Content</a:t>
            </a:r>
            <a:endParaRPr sz="3180" dirty="0">
              <a:latin typeface="Dosis"/>
              <a:ea typeface="Dosis"/>
              <a:cs typeface="Dosis"/>
              <a:sym typeface="Dosis"/>
            </a:endParaRPr>
          </a:p>
        </p:txBody>
      </p:sp>
      <p:sp>
        <p:nvSpPr>
          <p:cNvPr id="102" name="Google Shape;102;p25"/>
          <p:cNvSpPr txBox="1">
            <a:spLocks noGrp="1"/>
          </p:cNvSpPr>
          <p:nvPr>
            <p:ph type="subTitle" idx="1"/>
          </p:nvPr>
        </p:nvSpPr>
        <p:spPr>
          <a:xfrm>
            <a:off x="4665150" y="1312940"/>
            <a:ext cx="4167000" cy="2298000"/>
          </a:xfrm>
          <a:prstGeom prst="rect">
            <a:avLst/>
          </a:prstGeom>
        </p:spPr>
        <p:txBody>
          <a:bodyPr spcFirstLastPara="1" wrap="square" lIns="91425" tIns="91425" rIns="91425" bIns="91425" anchor="t" anchorCtr="0">
            <a:noAutofit/>
          </a:bodyPr>
          <a:lstStyle/>
          <a:p>
            <a:pPr marL="457200" lvl="0" indent="-387350" algn="l" rtl="0">
              <a:lnSpc>
                <a:spcPct val="100000"/>
              </a:lnSpc>
              <a:spcBef>
                <a:spcPts val="0"/>
              </a:spcBef>
              <a:spcAft>
                <a:spcPts val="0"/>
              </a:spcAft>
              <a:buClr>
                <a:srgbClr val="45818E"/>
              </a:buClr>
              <a:buSzPts val="2500"/>
              <a:buFont typeface="Montserrat"/>
              <a:buChar char="●"/>
            </a:pPr>
            <a:r>
              <a:rPr lang="it-IT" sz="2000" b="1" dirty="0">
                <a:solidFill>
                  <a:srgbClr val="45818E"/>
                </a:solidFill>
                <a:latin typeface="Montserrat"/>
                <a:ea typeface="Montserrat"/>
                <a:cs typeface="Montserrat"/>
                <a:sym typeface="Montserrat"/>
              </a:rPr>
              <a:t>EDA (Conversion Rate Analysis)</a:t>
            </a:r>
          </a:p>
          <a:p>
            <a:pPr marL="457200" lvl="0" indent="0" algn="l" rtl="0">
              <a:lnSpc>
                <a:spcPct val="100000"/>
              </a:lnSpc>
              <a:spcBef>
                <a:spcPts val="0"/>
              </a:spcBef>
              <a:spcAft>
                <a:spcPts val="0"/>
              </a:spcAft>
              <a:buSzPts val="2800"/>
              <a:buNone/>
            </a:pPr>
            <a:endParaRPr lang="it-IT" sz="2000" b="1" dirty="0">
              <a:solidFill>
                <a:srgbClr val="45818E"/>
              </a:solidFill>
              <a:latin typeface="Montserrat"/>
              <a:ea typeface="Montserrat"/>
              <a:cs typeface="Montserrat"/>
              <a:sym typeface="Montserrat"/>
            </a:endParaRPr>
          </a:p>
          <a:p>
            <a:pPr marL="457200" lvl="0" indent="-387350" algn="l" rtl="0">
              <a:lnSpc>
                <a:spcPct val="100000"/>
              </a:lnSpc>
              <a:spcBef>
                <a:spcPts val="0"/>
              </a:spcBef>
              <a:spcAft>
                <a:spcPts val="0"/>
              </a:spcAft>
              <a:buClr>
                <a:srgbClr val="45818E"/>
              </a:buClr>
              <a:buSzPts val="2500"/>
              <a:buFont typeface="Montserrat"/>
              <a:buChar char="●"/>
            </a:pPr>
            <a:r>
              <a:rPr lang="it-IT" sz="2000" b="1" dirty="0">
                <a:solidFill>
                  <a:srgbClr val="45818E"/>
                </a:solidFill>
                <a:latin typeface="Montserrat"/>
                <a:ea typeface="Montserrat"/>
                <a:cs typeface="Montserrat"/>
                <a:sym typeface="Montserrat"/>
              </a:rPr>
              <a:t>Data Cleaning &amp; Preprocessing</a:t>
            </a:r>
          </a:p>
          <a:p>
            <a:pPr marL="0" lvl="0" indent="0" algn="l" rtl="0">
              <a:lnSpc>
                <a:spcPct val="100000"/>
              </a:lnSpc>
              <a:spcBef>
                <a:spcPts val="0"/>
              </a:spcBef>
              <a:spcAft>
                <a:spcPts val="0"/>
              </a:spcAft>
              <a:buNone/>
            </a:pPr>
            <a:endParaRPr lang="it-IT" sz="2000" b="1" dirty="0">
              <a:solidFill>
                <a:srgbClr val="45818E"/>
              </a:solidFill>
              <a:latin typeface="Montserrat"/>
              <a:ea typeface="Montserrat"/>
              <a:cs typeface="Montserrat"/>
              <a:sym typeface="Montserrat"/>
            </a:endParaRPr>
          </a:p>
          <a:p>
            <a:pPr marL="457200" lvl="0" indent="-387350" algn="l" rtl="0">
              <a:lnSpc>
                <a:spcPct val="100000"/>
              </a:lnSpc>
              <a:spcBef>
                <a:spcPts val="0"/>
              </a:spcBef>
              <a:spcAft>
                <a:spcPts val="0"/>
              </a:spcAft>
              <a:buClr>
                <a:srgbClr val="45818E"/>
              </a:buClr>
              <a:buSzPts val="2500"/>
              <a:buFont typeface="Montserrat"/>
              <a:buChar char="●"/>
            </a:pPr>
            <a:r>
              <a:rPr lang="it-IT" sz="2000" b="1" dirty="0">
                <a:solidFill>
                  <a:srgbClr val="45818E"/>
                </a:solidFill>
                <a:latin typeface="Montserrat"/>
                <a:ea typeface="Montserrat"/>
                <a:cs typeface="Montserrat"/>
                <a:sym typeface="Montserrat"/>
              </a:rPr>
              <a:t>Modelling</a:t>
            </a:r>
          </a:p>
          <a:p>
            <a:pPr marL="0" lvl="0" indent="0" algn="l" rtl="0">
              <a:lnSpc>
                <a:spcPct val="100000"/>
              </a:lnSpc>
              <a:spcBef>
                <a:spcPts val="0"/>
              </a:spcBef>
              <a:spcAft>
                <a:spcPts val="0"/>
              </a:spcAft>
              <a:buNone/>
            </a:pPr>
            <a:endParaRPr lang="it-IT" sz="2000" b="1" dirty="0">
              <a:solidFill>
                <a:srgbClr val="45818E"/>
              </a:solidFill>
              <a:latin typeface="Montserrat"/>
              <a:ea typeface="Montserrat"/>
              <a:cs typeface="Montserrat"/>
              <a:sym typeface="Montserrat"/>
            </a:endParaRPr>
          </a:p>
          <a:p>
            <a:pPr marL="457200" lvl="0" indent="-387350" algn="l" rtl="0">
              <a:lnSpc>
                <a:spcPct val="100000"/>
              </a:lnSpc>
              <a:spcBef>
                <a:spcPts val="0"/>
              </a:spcBef>
              <a:spcAft>
                <a:spcPts val="0"/>
              </a:spcAft>
              <a:buClr>
                <a:srgbClr val="45818E"/>
              </a:buClr>
              <a:buSzPts val="2500"/>
              <a:buFont typeface="Montserrat"/>
              <a:buChar char="●"/>
            </a:pPr>
            <a:r>
              <a:rPr lang="it-IT" sz="2000" b="1" dirty="0">
                <a:solidFill>
                  <a:srgbClr val="45818E"/>
                </a:solidFill>
                <a:latin typeface="Montserrat"/>
                <a:ea typeface="Montserrat"/>
                <a:cs typeface="Montserrat"/>
                <a:sym typeface="Montserrat"/>
              </a:rPr>
              <a:t>Interpretasi Model</a:t>
            </a:r>
          </a:p>
          <a:p>
            <a:pPr marL="457200" lvl="0" indent="0" algn="l" rtl="0">
              <a:lnSpc>
                <a:spcPct val="100000"/>
              </a:lnSpc>
              <a:spcBef>
                <a:spcPts val="0"/>
              </a:spcBef>
              <a:spcAft>
                <a:spcPts val="0"/>
              </a:spcAft>
              <a:buSzPts val="2800"/>
              <a:buNone/>
            </a:pPr>
            <a:endParaRPr lang="it-IT" sz="2000" b="1" dirty="0">
              <a:solidFill>
                <a:srgbClr val="45818E"/>
              </a:solidFill>
              <a:latin typeface="Montserrat"/>
              <a:ea typeface="Montserrat"/>
              <a:cs typeface="Montserrat"/>
              <a:sym typeface="Montserrat"/>
            </a:endParaRPr>
          </a:p>
        </p:txBody>
      </p:sp>
    </p:spTree>
    <p:extLst>
      <p:ext uri="{BB962C8B-B14F-4D97-AF65-F5344CB8AC3E}">
        <p14:creationId xmlns:p14="http://schemas.microsoft.com/office/powerpoint/2010/main" val="247509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Conversion Rate Analysis </a:t>
            </a:r>
            <a:endParaRPr sz="2220" b="1" dirty="0">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9700237D-3C52-4B93-BEC2-369DD978A81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1026" name="Picture 2">
            <a:extLst>
              <a:ext uri="{FF2B5EF4-FFF2-40B4-BE49-F238E27FC236}">
                <a16:creationId xmlns:a16="http://schemas.microsoft.com/office/drawing/2014/main" id="{CE97530E-6DA7-4ECE-B3AE-ADA710916C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79" y="1111518"/>
            <a:ext cx="3194685" cy="2920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2DB543B-4AD6-4DD8-8D4D-1731F935C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11518"/>
            <a:ext cx="3138982"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79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Conversion Rate Analysis </a:t>
            </a:r>
            <a:endParaRPr sz="2220" b="1" dirty="0">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9700237D-3C52-4B93-BEC2-369DD978A81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2050" name="Picture 2">
            <a:extLst>
              <a:ext uri="{FF2B5EF4-FFF2-40B4-BE49-F238E27FC236}">
                <a16:creationId xmlns:a16="http://schemas.microsoft.com/office/drawing/2014/main" id="{C9E377AA-9384-4FB5-9381-9E738DDE4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40" y="587643"/>
            <a:ext cx="3738540" cy="35147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F189E9-0682-4FAD-AED0-50C94E0D7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6000" y="813866"/>
            <a:ext cx="3443620" cy="328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5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Conversion Rate Analysis </a:t>
            </a:r>
            <a:endParaRPr sz="2220" b="1" dirty="0">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9700237D-3C52-4B93-BEC2-369DD978A81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074" name="Picture 2">
            <a:extLst>
              <a:ext uri="{FF2B5EF4-FFF2-40B4-BE49-F238E27FC236}">
                <a16:creationId xmlns:a16="http://schemas.microsoft.com/office/drawing/2014/main" id="{554412D9-D161-4967-8888-5B4203531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5" y="560525"/>
            <a:ext cx="409575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35B5E6C-8D66-4936-A3E6-6F7EC363B3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0085" y="541475"/>
            <a:ext cx="455295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75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Conversion Rate Analysis </a:t>
            </a:r>
            <a:endParaRPr sz="2220" b="1" dirty="0">
              <a:solidFill>
                <a:schemeClr val="lt1"/>
              </a:solidFill>
              <a:latin typeface="Roboto"/>
              <a:ea typeface="Roboto"/>
              <a:cs typeface="Roboto"/>
              <a:sym typeface="Roboto"/>
            </a:endParaRPr>
          </a:p>
        </p:txBody>
      </p:sp>
      <p:sp>
        <p:nvSpPr>
          <p:cNvPr id="4" name="Google Shape;115;p27">
            <a:extLst>
              <a:ext uri="{FF2B5EF4-FFF2-40B4-BE49-F238E27FC236}">
                <a16:creationId xmlns:a16="http://schemas.microsoft.com/office/drawing/2014/main" id="{9700237D-3C52-4B93-BEC2-369DD978A816}"/>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sp>
        <p:nvSpPr>
          <p:cNvPr id="2" name="TextBox 1">
            <a:extLst>
              <a:ext uri="{FF2B5EF4-FFF2-40B4-BE49-F238E27FC236}">
                <a16:creationId xmlns:a16="http://schemas.microsoft.com/office/drawing/2014/main" id="{A0BE91F5-BC08-49CF-9D43-68D2C1EFC975}"/>
              </a:ext>
            </a:extLst>
          </p:cNvPr>
          <p:cNvSpPr txBox="1"/>
          <p:nvPr/>
        </p:nvSpPr>
        <p:spPr>
          <a:xfrm>
            <a:off x="457200" y="861060"/>
            <a:ext cx="8214360" cy="1600438"/>
          </a:xfrm>
          <a:prstGeom prst="rect">
            <a:avLst/>
          </a:prstGeom>
          <a:noFill/>
        </p:spPr>
        <p:txBody>
          <a:bodyPr wrap="square" rtlCol="0">
            <a:spAutoFit/>
          </a:bodyPr>
          <a:lstStyle/>
          <a:p>
            <a:r>
              <a:rPr lang="en-US" dirty="0"/>
              <a:t>Pada </a:t>
            </a:r>
            <a:r>
              <a:rPr lang="en-US" dirty="0" err="1"/>
              <a:t>tahap</a:t>
            </a:r>
            <a:r>
              <a:rPr lang="en-US" dirty="0"/>
              <a:t> </a:t>
            </a:r>
            <a:r>
              <a:rPr lang="en-US" dirty="0" err="1"/>
              <a:t>ini</a:t>
            </a:r>
            <a:r>
              <a:rPr lang="en-US" dirty="0"/>
              <a:t>, </a:t>
            </a:r>
            <a:r>
              <a:rPr lang="en-US" dirty="0" err="1"/>
              <a:t>kita</a:t>
            </a:r>
            <a:r>
              <a:rPr lang="en-US" dirty="0"/>
              <a:t> </a:t>
            </a:r>
            <a:r>
              <a:rPr lang="en-US" dirty="0" err="1"/>
              <a:t>dapat</a:t>
            </a:r>
            <a:r>
              <a:rPr lang="en-US" dirty="0"/>
              <a:t> </a:t>
            </a:r>
            <a:r>
              <a:rPr lang="en-US" dirty="0" err="1"/>
              <a:t>menyimpulkan</a:t>
            </a:r>
            <a:r>
              <a:rPr lang="en-US" dirty="0"/>
              <a:t> </a:t>
            </a:r>
            <a:r>
              <a:rPr lang="en-US" dirty="0" err="1"/>
              <a:t>beberapa</a:t>
            </a:r>
            <a:r>
              <a:rPr lang="en-US" dirty="0"/>
              <a:t> </a:t>
            </a:r>
            <a:r>
              <a:rPr lang="en-US" dirty="0" err="1"/>
              <a:t>hal</a:t>
            </a:r>
            <a:r>
              <a:rPr lang="en-US" dirty="0"/>
              <a:t>:</a:t>
            </a:r>
          </a:p>
          <a:p>
            <a:pPr marL="342900" indent="-342900">
              <a:buAutoNum type="arabicPeriod"/>
            </a:pPr>
            <a:r>
              <a:rPr lang="en-US" dirty="0" err="1"/>
              <a:t>Semakin</a:t>
            </a:r>
            <a:r>
              <a:rPr lang="en-US" dirty="0"/>
              <a:t> </a:t>
            </a:r>
            <a:r>
              <a:rPr lang="en-US" dirty="0" err="1"/>
              <a:t>besar</a:t>
            </a:r>
            <a:r>
              <a:rPr lang="en-US" dirty="0"/>
              <a:t> income, </a:t>
            </a:r>
            <a:r>
              <a:rPr lang="en-US" dirty="0" err="1"/>
              <a:t>semakin</a:t>
            </a:r>
            <a:r>
              <a:rPr lang="en-US" dirty="0"/>
              <a:t> </a:t>
            </a:r>
            <a:r>
              <a:rPr lang="en-US" dirty="0" err="1"/>
              <a:t>besar</a:t>
            </a:r>
            <a:r>
              <a:rPr lang="en-US" dirty="0"/>
              <a:t> pula </a:t>
            </a:r>
            <a:r>
              <a:rPr lang="en-US" dirty="0" err="1"/>
              <a:t>pengeluaran</a:t>
            </a:r>
            <a:r>
              <a:rPr lang="en-US" dirty="0"/>
              <a:t> (</a:t>
            </a:r>
            <a:r>
              <a:rPr lang="en-US" dirty="0" err="1"/>
              <a:t>korelasi</a:t>
            </a:r>
            <a:r>
              <a:rPr lang="en-US" dirty="0"/>
              <a:t> </a:t>
            </a:r>
            <a:r>
              <a:rPr lang="en-US" dirty="0" err="1"/>
              <a:t>positif</a:t>
            </a:r>
            <a:r>
              <a:rPr lang="en-US" dirty="0"/>
              <a:t>)</a:t>
            </a:r>
          </a:p>
          <a:p>
            <a:pPr marL="342900" indent="-342900">
              <a:buAutoNum type="arabicPeriod"/>
            </a:pPr>
            <a:r>
              <a:rPr lang="en-US" dirty="0" err="1"/>
              <a:t>Tidak</a:t>
            </a:r>
            <a:r>
              <a:rPr lang="en-US" dirty="0"/>
              <a:t> </a:t>
            </a:r>
            <a:r>
              <a:rPr lang="en-US" dirty="0" err="1"/>
              <a:t>ada</a:t>
            </a:r>
            <a:r>
              <a:rPr lang="en-US" dirty="0"/>
              <a:t> </a:t>
            </a:r>
            <a:r>
              <a:rPr lang="en-US" dirty="0" err="1"/>
              <a:t>kecenderungan</a:t>
            </a:r>
            <a:r>
              <a:rPr lang="en-US" dirty="0"/>
              <a:t> yang </a:t>
            </a:r>
            <a:r>
              <a:rPr lang="en-US" dirty="0" err="1"/>
              <a:t>spesifik</a:t>
            </a:r>
            <a:r>
              <a:rPr lang="en-US" dirty="0"/>
              <a:t> pada </a:t>
            </a:r>
            <a:r>
              <a:rPr lang="en-US" dirty="0" err="1"/>
              <a:t>kategori</a:t>
            </a:r>
            <a:r>
              <a:rPr lang="en-US" dirty="0"/>
              <a:t> </a:t>
            </a:r>
            <a:r>
              <a:rPr lang="en-US" dirty="0" err="1"/>
              <a:t>umur</a:t>
            </a:r>
            <a:r>
              <a:rPr lang="en-US" dirty="0"/>
              <a:t>.</a:t>
            </a:r>
          </a:p>
          <a:p>
            <a:pPr marL="342900" indent="-342900">
              <a:buAutoNum type="arabicPeriod"/>
            </a:pPr>
            <a:endParaRPr lang="en-US" dirty="0"/>
          </a:p>
          <a:p>
            <a:r>
              <a:rPr lang="en-US" dirty="0" err="1"/>
              <a:t>Rekomendasi</a:t>
            </a:r>
            <a:r>
              <a:rPr lang="en-US" dirty="0"/>
              <a:t>: Kita </a:t>
            </a:r>
            <a:r>
              <a:rPr lang="en-US" dirty="0" err="1"/>
              <a:t>bisa</a:t>
            </a:r>
            <a:r>
              <a:rPr lang="en-US" dirty="0"/>
              <a:t> </a:t>
            </a:r>
            <a:r>
              <a:rPr lang="en-US" dirty="0" err="1"/>
              <a:t>menargetkan</a:t>
            </a:r>
            <a:r>
              <a:rPr lang="en-US" dirty="0"/>
              <a:t> </a:t>
            </a:r>
            <a:r>
              <a:rPr lang="en-US" dirty="0" err="1"/>
              <a:t>untuk</a:t>
            </a:r>
            <a:r>
              <a:rPr lang="en-US" dirty="0"/>
              <a:t> yang </a:t>
            </a:r>
            <a:r>
              <a:rPr lang="en-US" dirty="0" err="1"/>
              <a:t>pengeluaran</a:t>
            </a:r>
            <a:r>
              <a:rPr lang="en-US" dirty="0"/>
              <a:t> </a:t>
            </a:r>
            <a:r>
              <a:rPr lang="en-US" dirty="0" err="1"/>
              <a:t>diatas</a:t>
            </a:r>
            <a:r>
              <a:rPr lang="en-US" dirty="0"/>
              <a:t> 60 </a:t>
            </a:r>
            <a:r>
              <a:rPr lang="en-US" dirty="0" err="1"/>
              <a:t>juta</a:t>
            </a:r>
            <a:r>
              <a:rPr lang="en-US" dirty="0"/>
              <a:t> dan conversion rate &gt;10% </a:t>
            </a:r>
            <a:r>
              <a:rPr lang="en-US" dirty="0" err="1"/>
              <a:t>untuk</a:t>
            </a:r>
            <a:r>
              <a:rPr lang="en-US" dirty="0"/>
              <a:t> </a:t>
            </a:r>
            <a:r>
              <a:rPr lang="en-US" dirty="0" err="1"/>
              <a:t>diberikan</a:t>
            </a:r>
            <a:r>
              <a:rPr lang="en-US" dirty="0"/>
              <a:t> voucher.</a:t>
            </a:r>
          </a:p>
          <a:p>
            <a:pPr marL="342900" indent="-342900">
              <a:buAutoNum type="arabicPeriod"/>
            </a:pPr>
            <a:endParaRPr lang="en-ID" dirty="0"/>
          </a:p>
        </p:txBody>
      </p:sp>
    </p:spTree>
    <p:extLst>
      <p:ext uri="{BB962C8B-B14F-4D97-AF65-F5344CB8AC3E}">
        <p14:creationId xmlns:p14="http://schemas.microsoft.com/office/powerpoint/2010/main" val="193851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156248" y="893485"/>
            <a:ext cx="7743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100"/>
              <a:buNone/>
            </a:pPr>
            <a:r>
              <a:rPr lang="en-US" sz="3000" dirty="0">
                <a:solidFill>
                  <a:srgbClr val="45818E"/>
                </a:solidFill>
              </a:rPr>
              <a:t>Data Cleaning &amp; Preprocessing</a:t>
            </a:r>
            <a:endParaRPr sz="3000" dirty="0">
              <a:solidFill>
                <a:srgbClr val="45818E"/>
              </a:solidFill>
            </a:endParaRPr>
          </a:p>
        </p:txBody>
      </p:sp>
      <p:sp>
        <p:nvSpPr>
          <p:cNvPr id="78" name="Google Shape;78;p17"/>
          <p:cNvSpPr txBox="1"/>
          <p:nvPr/>
        </p:nvSpPr>
        <p:spPr>
          <a:xfrm flipH="1">
            <a:off x="801874" y="1629950"/>
            <a:ext cx="7531803" cy="2023601"/>
          </a:xfrm>
          <a:prstGeom prst="rect">
            <a:avLst/>
          </a:prstGeom>
          <a:noFill/>
          <a:ln>
            <a:noFill/>
          </a:ln>
        </p:spPr>
        <p:txBody>
          <a:bodyPr spcFirstLastPara="1" wrap="square" lIns="91425" tIns="91425" rIns="91425" bIns="91425" anchor="t" anchorCtr="0">
            <a:spAutoFit/>
          </a:bodyPr>
          <a:lstStyle/>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rPr>
              <a:t>Cek Missing Value</a:t>
            </a:r>
          </a:p>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lang="en-US" sz="2000" dirty="0">
                <a:solidFill>
                  <a:srgbClr val="212121"/>
                </a:solidFill>
                <a:latin typeface="Montserrat SemiBold"/>
                <a:ea typeface="Montserrat SemiBold"/>
                <a:cs typeface="Montserrat SemiBold"/>
                <a:sym typeface="Montserrat SemiBold"/>
              </a:rPr>
              <a:t>Cek Duplicated Data</a:t>
            </a:r>
          </a:p>
          <a:p>
            <a:pPr marL="457200" indent="-355600">
              <a:lnSpc>
                <a:spcPct val="115000"/>
              </a:lnSpc>
              <a:buClr>
                <a:srgbClr val="212121"/>
              </a:buClr>
              <a:buSzPts val="2000"/>
              <a:buFont typeface="Montserrat SemiBold"/>
              <a:buChar char="●"/>
              <a:defRPr/>
            </a:pPr>
            <a:r>
              <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rPr>
              <a:t>Feature Encoding</a:t>
            </a:r>
          </a:p>
          <a:p>
            <a:pPr marL="457200" marR="0" lvl="0" indent="-355600" algn="l" defTabSz="914400" rtl="0" eaLnBrk="1" fontAlgn="auto" latinLnBrk="0" hangingPunct="1">
              <a:lnSpc>
                <a:spcPct val="115000"/>
              </a:lnSpc>
              <a:spcBef>
                <a:spcPts val="0"/>
              </a:spcBef>
              <a:spcAft>
                <a:spcPts val="0"/>
              </a:spcAft>
              <a:buClr>
                <a:srgbClr val="212121"/>
              </a:buClr>
              <a:buSzPts val="2000"/>
              <a:buFont typeface="Montserrat SemiBold"/>
              <a:buChar char="●"/>
              <a:tabLst/>
              <a:defRPr/>
            </a:pPr>
            <a:r>
              <a:rPr kumimoji="0" lang="en-US" sz="2000" b="0" i="0" u="none" strike="noStrike" kern="0" cap="none" spc="0" normalizeH="0" baseline="0" noProof="0" dirty="0" err="1">
                <a:ln>
                  <a:noFill/>
                </a:ln>
                <a:solidFill>
                  <a:srgbClr val="212121"/>
                </a:solidFill>
                <a:effectLst/>
                <a:uLnTx/>
                <a:uFillTx/>
                <a:latin typeface="Montserrat SemiBold"/>
                <a:ea typeface="Montserrat SemiBold"/>
                <a:cs typeface="Montserrat SemiBold"/>
                <a:sym typeface="Montserrat SemiBold"/>
              </a:rPr>
              <a:t>Standardisasi</a:t>
            </a:r>
            <a:endParaRPr kumimoji="0" lang="en-US" sz="2000" b="0" i="0" u="none" strike="noStrike" kern="0" cap="none" spc="0" normalizeH="0" baseline="0" noProof="0" dirty="0">
              <a:ln>
                <a:noFill/>
              </a:ln>
              <a:solidFill>
                <a:srgbClr val="212121"/>
              </a:solidFill>
              <a:effectLst/>
              <a:uLnTx/>
              <a:uFillTx/>
              <a:latin typeface="Montserrat SemiBold"/>
              <a:ea typeface="Montserrat SemiBold"/>
              <a:cs typeface="Montserrat SemiBold"/>
              <a:sym typeface="Montserrat SemiBold"/>
            </a:endParaRPr>
          </a:p>
          <a:p>
            <a:pPr marL="0" marR="0" lvl="0" indent="0" algn="l" defTabSz="914400" rtl="0" eaLnBrk="1" fontAlgn="auto" latinLnBrk="0" hangingPunct="1">
              <a:lnSpc>
                <a:spcPct val="100000"/>
              </a:lnSpc>
              <a:spcBef>
                <a:spcPts val="900"/>
              </a:spcBef>
              <a:spcAft>
                <a:spcPts val="0"/>
              </a:spcAft>
              <a:buClr>
                <a:srgbClr val="000000"/>
              </a:buClr>
              <a:buSzPts val="2000"/>
              <a:buFont typeface="Arial"/>
              <a:buNone/>
              <a:tabLst/>
              <a:defRPr/>
            </a:pPr>
            <a:endParaRPr kumimoji="0" sz="2000" b="0" i="0" u="none" strike="noStrike" kern="0" cap="none" spc="0" normalizeH="0" baseline="0" noProof="0" dirty="0">
              <a:ln>
                <a:noFill/>
              </a:ln>
              <a:solidFill>
                <a:srgbClr val="000000"/>
              </a:solidFill>
              <a:effectLst/>
              <a:uLnTx/>
              <a:uFillTx/>
              <a:latin typeface="Montserrat SemiBold"/>
              <a:ea typeface="Montserrat SemiBold"/>
              <a:cs typeface="Montserrat SemiBold"/>
              <a:sym typeface="Montserrat SemiBold"/>
            </a:endParaRPr>
          </a:p>
        </p:txBody>
      </p:sp>
    </p:spTree>
    <p:extLst>
      <p:ext uri="{BB962C8B-B14F-4D97-AF65-F5344CB8AC3E}">
        <p14:creationId xmlns:p14="http://schemas.microsoft.com/office/powerpoint/2010/main" val="244502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lt1"/>
                </a:solidFill>
                <a:latin typeface="Roboto"/>
                <a:ea typeface="Roboto"/>
                <a:cs typeface="Roboto"/>
                <a:sym typeface="Roboto"/>
              </a:rPr>
              <a:t>Missing Values &amp; Duplicated</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1A660730-4D54-418E-8AB2-C9DC2D4A4381}"/>
              </a:ext>
            </a:extLst>
          </p:cNvPr>
          <p:cNvPicPr>
            <a:picLocks noChangeAspect="1"/>
          </p:cNvPicPr>
          <p:nvPr/>
        </p:nvPicPr>
        <p:blipFill rotWithShape="1">
          <a:blip r:embed="rId4"/>
          <a:srcRect t="45333" r="73750"/>
          <a:stretch/>
        </p:blipFill>
        <p:spPr>
          <a:xfrm>
            <a:off x="787834" y="1165860"/>
            <a:ext cx="2062046" cy="2415540"/>
          </a:xfrm>
          <a:prstGeom prst="rect">
            <a:avLst/>
          </a:prstGeom>
        </p:spPr>
      </p:pic>
      <p:sp>
        <p:nvSpPr>
          <p:cNvPr id="4" name="Arrow: Right 3">
            <a:extLst>
              <a:ext uri="{FF2B5EF4-FFF2-40B4-BE49-F238E27FC236}">
                <a16:creationId xmlns:a16="http://schemas.microsoft.com/office/drawing/2014/main" id="{95EAD041-C3E7-483A-8283-456817463B69}"/>
              </a:ext>
            </a:extLst>
          </p:cNvPr>
          <p:cNvSpPr/>
          <p:nvPr/>
        </p:nvSpPr>
        <p:spPr>
          <a:xfrm>
            <a:off x="3329940" y="2125980"/>
            <a:ext cx="1173480" cy="523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Picture 5">
            <a:extLst>
              <a:ext uri="{FF2B5EF4-FFF2-40B4-BE49-F238E27FC236}">
                <a16:creationId xmlns:a16="http://schemas.microsoft.com/office/drawing/2014/main" id="{BB934912-39DF-407A-AF1D-E18CF2C9113E}"/>
              </a:ext>
            </a:extLst>
          </p:cNvPr>
          <p:cNvPicPr>
            <a:picLocks noChangeAspect="1"/>
          </p:cNvPicPr>
          <p:nvPr/>
        </p:nvPicPr>
        <p:blipFill rotWithShape="1">
          <a:blip r:embed="rId5"/>
          <a:srcRect t="34518" r="72750"/>
          <a:stretch/>
        </p:blipFill>
        <p:spPr>
          <a:xfrm>
            <a:off x="4869180" y="703560"/>
            <a:ext cx="2491740" cy="3368040"/>
          </a:xfrm>
          <a:prstGeom prst="rect">
            <a:avLst/>
          </a:prstGeom>
        </p:spPr>
      </p:pic>
      <p:pic>
        <p:nvPicPr>
          <p:cNvPr id="10" name="Picture 9">
            <a:extLst>
              <a:ext uri="{FF2B5EF4-FFF2-40B4-BE49-F238E27FC236}">
                <a16:creationId xmlns:a16="http://schemas.microsoft.com/office/drawing/2014/main" id="{74F7FEE5-29EC-4290-A0E0-A60F4D5CE27E}"/>
              </a:ext>
            </a:extLst>
          </p:cNvPr>
          <p:cNvPicPr>
            <a:picLocks noChangeAspect="1"/>
          </p:cNvPicPr>
          <p:nvPr/>
        </p:nvPicPr>
        <p:blipFill rotWithShape="1">
          <a:blip r:embed="rId6"/>
          <a:srcRect t="40148" r="74083" b="30815"/>
          <a:stretch/>
        </p:blipFill>
        <p:spPr>
          <a:xfrm>
            <a:off x="689790" y="3650090"/>
            <a:ext cx="2369820" cy="1493520"/>
          </a:xfrm>
          <a:prstGeom prst="rect">
            <a:avLst/>
          </a:prstGeom>
        </p:spPr>
      </p:pic>
      <p:sp>
        <p:nvSpPr>
          <p:cNvPr id="7" name="TextBox 6">
            <a:extLst>
              <a:ext uri="{FF2B5EF4-FFF2-40B4-BE49-F238E27FC236}">
                <a16:creationId xmlns:a16="http://schemas.microsoft.com/office/drawing/2014/main" id="{F16A7CBD-6C52-416B-A624-1668ABAF3F05}"/>
              </a:ext>
            </a:extLst>
          </p:cNvPr>
          <p:cNvSpPr txBox="1"/>
          <p:nvPr/>
        </p:nvSpPr>
        <p:spPr>
          <a:xfrm>
            <a:off x="3962400" y="4145280"/>
            <a:ext cx="4218300" cy="523220"/>
          </a:xfrm>
          <a:prstGeom prst="rect">
            <a:avLst/>
          </a:prstGeom>
          <a:noFill/>
        </p:spPr>
        <p:txBody>
          <a:bodyPr wrap="square" rtlCol="0">
            <a:spAutoFit/>
          </a:bodyPr>
          <a:lstStyle/>
          <a:p>
            <a:r>
              <a:rPr lang="en-US" dirty="0"/>
              <a:t>Cara </a:t>
            </a:r>
            <a:r>
              <a:rPr lang="en-US" dirty="0" err="1"/>
              <a:t>penyelesaian</a:t>
            </a:r>
            <a:r>
              <a:rPr lang="en-US" dirty="0"/>
              <a:t> income: Kita </a:t>
            </a:r>
            <a:r>
              <a:rPr lang="en-US" dirty="0" err="1"/>
              <a:t>dapat</a:t>
            </a:r>
            <a:r>
              <a:rPr lang="en-US" dirty="0"/>
              <a:t> </a:t>
            </a:r>
            <a:r>
              <a:rPr lang="en-US" dirty="0" err="1"/>
              <a:t>membuang</a:t>
            </a:r>
            <a:r>
              <a:rPr lang="en-US" dirty="0"/>
              <a:t> data </a:t>
            </a:r>
            <a:r>
              <a:rPr lang="en-US" dirty="0" err="1"/>
              <a:t>tersebut</a:t>
            </a:r>
            <a:r>
              <a:rPr lang="en-US" dirty="0"/>
              <a:t> </a:t>
            </a:r>
            <a:r>
              <a:rPr lang="en-US" dirty="0" err="1"/>
              <a:t>karena</a:t>
            </a:r>
            <a:r>
              <a:rPr lang="en-US" dirty="0"/>
              <a:t> </a:t>
            </a:r>
            <a:r>
              <a:rPr lang="en-US" dirty="0" err="1"/>
              <a:t>masih</a:t>
            </a:r>
            <a:r>
              <a:rPr lang="en-US" dirty="0"/>
              <a:t> </a:t>
            </a:r>
            <a:r>
              <a:rPr lang="en-US" dirty="0" err="1"/>
              <a:t>tergolong</a:t>
            </a:r>
            <a:r>
              <a:rPr lang="en-US" dirty="0"/>
              <a:t> </a:t>
            </a:r>
            <a:r>
              <a:rPr lang="en-US"/>
              <a:t>sedikit</a:t>
            </a:r>
            <a:endParaRPr lang="en-ID"/>
          </a:p>
        </p:txBody>
      </p:sp>
    </p:spTree>
    <p:extLst>
      <p:ext uri="{BB962C8B-B14F-4D97-AF65-F5344CB8AC3E}">
        <p14:creationId xmlns:p14="http://schemas.microsoft.com/office/powerpoint/2010/main" val="27093990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689</Words>
  <Application>Microsoft Office PowerPoint</Application>
  <PresentationFormat>On-screen Show (16:9)</PresentationFormat>
  <Paragraphs>73</Paragraphs>
  <Slides>21</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Roboto</vt:lpstr>
      <vt:lpstr>Times New Roman</vt:lpstr>
      <vt:lpstr>Dosis</vt:lpstr>
      <vt:lpstr>Arial</vt:lpstr>
      <vt:lpstr>Montserrat SemiBold</vt:lpstr>
      <vt:lpstr>Montserrat</vt:lpstr>
      <vt:lpstr>Simple Light</vt:lpstr>
      <vt:lpstr>Simple Light</vt:lpstr>
      <vt:lpstr>Predict Customer Personality to boost marketing campaign by using Machine Learning</vt:lpstr>
      <vt:lpstr>Overview</vt:lpstr>
      <vt:lpstr>Table of Content</vt:lpstr>
      <vt:lpstr>Conversion Rate Analysis </vt:lpstr>
      <vt:lpstr>Conversion Rate Analysis </vt:lpstr>
      <vt:lpstr>Conversion Rate Analysis </vt:lpstr>
      <vt:lpstr>Conversion Rate Analysis </vt:lpstr>
      <vt:lpstr>Data Cleaning &amp; Preprocessing</vt:lpstr>
      <vt:lpstr>Missing Values &amp; Duplicated</vt:lpstr>
      <vt:lpstr>Feature Encoding</vt:lpstr>
      <vt:lpstr>Standardization</vt:lpstr>
      <vt:lpstr>Modelling</vt:lpstr>
      <vt:lpstr>Data Modeling</vt:lpstr>
      <vt:lpstr>Data Modeling</vt:lpstr>
      <vt:lpstr>Interpretasi Model</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Dharma Setiawan</cp:lastModifiedBy>
  <cp:revision>4</cp:revision>
  <dcterms:modified xsi:type="dcterms:W3CDTF">2022-04-29T11:52:32Z</dcterms:modified>
</cp:coreProperties>
</file>